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6" r:id="rId4"/>
    <p:sldId id="262" r:id="rId5"/>
    <p:sldId id="258" r:id="rId6"/>
    <p:sldId id="260" r:id="rId7"/>
    <p:sldId id="259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FB9491B-FA18-483F-90B0-A40F28E15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F274CA03-8C9B-49DD-A8D3-25395420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9E421DC2-A2C0-4638-B503-F1DF6CEB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7F7DD700-BA04-4E75-87E0-ED344D93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3F1F2C0F-1C90-4BBA-A9E8-CA74EC98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962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5C97B87-675B-4FD0-915B-8A6D5D29E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872B0CFC-FF82-4C97-95F3-686DFDF29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D4FEB74-BA8A-4FAC-BCD3-DC44D5C4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8C32AA3C-9313-4848-A48F-1A66EA6F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FF132814-6452-4EE5-BA17-E7CF85C5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91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84AB0C2D-5597-49DD-BF3E-B9801DA2D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440CFE13-B5FC-4C06-8D20-FB75A0BF7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C39F9309-745E-49F3-9CC2-09D7EAAF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43966CB4-D023-4D5E-91A7-BEB153C9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C9995D2B-428B-400A-A387-FD5CF428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84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5204E06-A8EF-486C-B24B-F61ADB56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87D7C53-5B49-4FBA-8258-3A295629B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3D3440A-D774-40A0-AA77-3904A72D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B95E80B7-6892-4017-82A8-A225C657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A9E48D4D-1F36-4F02-865D-F9F00E4A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00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1A5DA2C-59C8-4202-ABBC-E8C46AC3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041157C4-3111-4914-B759-430A7BB84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53E60911-C7B0-4174-90BD-46DCCDEA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79C2DD16-FCFF-4DB7-9BCE-791576F5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D382A042-5C37-4624-9C61-5100086A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761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97B5773-55EC-4197-91DA-B2659CB2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CE483D3-4508-4F2E-B16C-C7EA32D48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9B688A46-4FA2-4CA6-8E22-3349C6534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533AA144-FB4C-436F-A63A-3ED00877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6C7A0AD-2ABC-42A0-8C03-CDC6D0ED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0B9613E5-2414-427D-A316-F14EDC28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598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4A6E77D-CBA0-4B6C-AF93-2E0030EB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1CA28B02-DE61-4605-90C7-A10DDD23F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48886048-550E-437B-82A9-79AE457DA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A3F73DBF-E467-46DC-9FE6-C4B99E92D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9051E308-4C57-4871-BA2C-419B2878E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6B8FE055-D11E-4B35-96E5-0C0CDA2F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9C4B28EA-D550-4A36-BD5E-CAED548D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20D2635E-61D5-4CBB-897E-9CC572B2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433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579BEEE-189F-4F9E-AD61-CD1D588E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F8ED16C7-751E-4156-AB40-EA37A394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85D5724E-F017-48FF-A776-B2BD9C95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99608577-F665-4B66-AA3A-38B86E8A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786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EAC7F59A-7A48-4EDA-ABC2-1D642BAA4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5B25232D-4BE4-4A0A-BB2C-6CB4061B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F1EDBC3C-37F7-4134-ADEB-BDDB2429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2786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3971BD6-C5CD-463A-AE12-9AFD9D25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B93A5AA-A582-4138-BBC3-63C576841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0023F35B-D58F-43B0-900D-BFCAED1E0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45F38396-2F9A-4844-802F-FAC7044F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5F6FE9E3-9904-4EA3-8E01-7B72B217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90EA74EC-30F9-4887-B898-CA8A05C5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401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A421A57-DBE6-458C-9D84-05DA96BCA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ECF5779A-C912-4E86-B079-E284F0C850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5FCD7C32-A8E0-4685-B28E-AD4F923B0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5A8803D4-4F85-44EB-8D26-F0B4A5C9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F90F6E31-271C-4854-8501-A32856F7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E33FED59-F194-4CEB-8429-53272AAF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375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76774B7D-EE91-420C-83E9-6A6F8699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87F567C5-80C3-4557-89DC-5828B1930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01EDCB86-77C3-4D04-8718-16E42BA82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4DC91-363C-4FDD-967E-15E329827BAA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2C7DA1C4-04C2-40AA-8C4D-8BE437936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6766110-4B18-4026-B5C0-FD93F6414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6566-4E74-4708-B1BA-AE2EE6F40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929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109127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Agilis finanszírozás a közbeszerzésben</a:t>
            </a:r>
            <a:br>
              <a:rPr lang="hu-HU" dirty="0"/>
            </a:br>
            <a:r>
              <a:rPr lang="hu-HU" dirty="0"/>
              <a:t>és</a:t>
            </a:r>
            <a:br>
              <a:rPr lang="hu-HU" dirty="0"/>
            </a:br>
            <a:r>
              <a:rPr lang="hu-HU" dirty="0"/>
              <a:t>Agilitás, mint vevőoldali PM eszköz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78A688D4-F61D-4FC0-962E-389C72274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5484223"/>
            <a:ext cx="2785548" cy="10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6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E3B2A512-D2AD-460A-9C93-98256BA6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08" y="1253331"/>
            <a:ext cx="10749792" cy="2016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200" dirty="0"/>
              <a:t>			</a:t>
            </a:r>
            <a:r>
              <a:rPr lang="hu-HU" sz="2400" dirty="0"/>
              <a:t>VIRTUÁLIS MEGRENDELŐ </a:t>
            </a:r>
            <a:r>
              <a:rPr lang="hu-HU" sz="1800" dirty="0"/>
              <a:t>– VAN KÉPVISELETE – HAGYOMÁNYOS 					MÓDSZEREK</a:t>
            </a:r>
          </a:p>
          <a:p>
            <a:pPr lvl="7"/>
            <a:r>
              <a:rPr lang="hu-HU" sz="2000" dirty="0"/>
              <a:t>IT FŐNÖK</a:t>
            </a:r>
          </a:p>
          <a:p>
            <a:pPr lvl="7"/>
            <a:r>
              <a:rPr lang="hu-HU" sz="2000" dirty="0"/>
              <a:t>GAZDASÁGI VEZETŐ</a:t>
            </a:r>
          </a:p>
          <a:p>
            <a:pPr lvl="7"/>
            <a:r>
              <a:rPr lang="hu-HU" sz="2000" dirty="0"/>
              <a:t>FŐIGAZGATÓ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xmlns="" id="{F2903AD8-A8C6-4C45-96AA-1B082B4F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/>
          <a:lstStyle/>
          <a:p>
            <a:r>
              <a:rPr lang="hu-HU" dirty="0"/>
              <a:t>CHICKEN AND PIGS az Államigazgatásban</a:t>
            </a:r>
          </a:p>
        </p:txBody>
      </p:sp>
      <p:pic>
        <p:nvPicPr>
          <p:cNvPr id="7" name="Picture 2" descr="Képtalálat a következőre: „közbeszerzés gif”">
            <a:extLst>
              <a:ext uri="{FF2B5EF4-FFF2-40B4-BE49-F238E27FC236}">
                <a16:creationId xmlns:a16="http://schemas.microsoft.com/office/drawing/2014/main" xmlns="" id="{E62B20FC-4098-4E69-BCF3-8A6B523DF4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3331"/>
            <a:ext cx="2172750" cy="176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szégeny lány gif”">
            <a:extLst>
              <a:ext uri="{FF2B5EF4-FFF2-40B4-BE49-F238E27FC236}">
                <a16:creationId xmlns:a16="http://schemas.microsoft.com/office/drawing/2014/main" xmlns="" id="{D7C6A203-216B-4F9F-9BB7-28246968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97" y="3588027"/>
            <a:ext cx="4081419" cy="16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FE71CCB0-9CF0-4B5A-A634-3BF5E47BD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034" y="6070126"/>
            <a:ext cx="1498045" cy="584673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C1E3A909-C8BF-40F5-935D-E35C38B2EAE9}"/>
              </a:ext>
            </a:extLst>
          </p:cNvPr>
          <p:cNvSpPr/>
          <p:nvPr/>
        </p:nvSpPr>
        <p:spPr>
          <a:xfrm>
            <a:off x="717784" y="353157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VALÓDI MEGRENDELŐ – NINCS KÉPVISELETE – </a:t>
            </a:r>
            <a:r>
              <a:rPr lang="hu-HU" dirty="0">
                <a:solidFill>
                  <a:srgbClr val="FF0000"/>
                </a:solidFill>
              </a:rPr>
              <a:t>SCRUM:STORY MAP, DEMO, GYAKORLÓ VERZIÓ ÉLES ADATOKKAL</a:t>
            </a:r>
          </a:p>
          <a:p>
            <a:r>
              <a:rPr lang="hu-HU" dirty="0"/>
              <a:t>FELHASZNÁLÓ</a:t>
            </a:r>
          </a:p>
          <a:p>
            <a:r>
              <a:rPr lang="hu-HU" dirty="0"/>
              <a:t>ÜZEMELTETŐ</a:t>
            </a:r>
          </a:p>
          <a:p>
            <a:r>
              <a:rPr lang="hu-HU" dirty="0"/>
              <a:t>STATISZTIKAI ADATIGÉNYLŐ</a:t>
            </a:r>
          </a:p>
          <a:p>
            <a:r>
              <a:rPr lang="hu-HU" dirty="0"/>
              <a:t>TÁRSSZERV</a:t>
            </a:r>
          </a:p>
        </p:txBody>
      </p:sp>
    </p:spTree>
    <p:extLst>
      <p:ext uri="{BB962C8B-B14F-4D97-AF65-F5344CB8AC3E}">
        <p14:creationId xmlns:p14="http://schemas.microsoft.com/office/powerpoint/2010/main" val="34572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288F07C-D2F9-41E4-9DCF-4E63ACCA6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470" y="595589"/>
            <a:ext cx="10277060" cy="59738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hu-HU" sz="3200" dirty="0">
                <a:latin typeface="+mn-lt"/>
                <a:ea typeface="+mn-ea"/>
                <a:cs typeface="+mn-cs"/>
              </a:rPr>
              <a:t>AGILIS KÖZBESZERZÉS?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6BB8FEA0-C18D-4BDD-AD6B-4AFD1BF07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870" y="1781627"/>
            <a:ext cx="11539330" cy="2919582"/>
          </a:xfrm>
        </p:spPr>
        <p:txBody>
          <a:bodyPr>
            <a:normAutofit/>
          </a:bodyPr>
          <a:lstStyle/>
          <a:p>
            <a:pPr marL="1076325" lvl="1" indent="-457200" algn="l">
              <a:spcBef>
                <a:spcPts val="1000"/>
              </a:spcBef>
              <a:buFont typeface="+mj-lt"/>
              <a:buAutoNum type="arabicPeriod"/>
            </a:pPr>
            <a:r>
              <a:rPr lang="hu-HU" sz="2400" dirty="0"/>
              <a:t>Ajánlat kérés: 	Nem összehasonlítható, nem létező dolgok beszerzése a 				</a:t>
            </a:r>
            <a:r>
              <a:rPr lang="hu-HU" sz="2400" dirty="0" err="1"/>
              <a:t>közbesz</a:t>
            </a:r>
            <a:r>
              <a:rPr lang="hu-HU" sz="2400" dirty="0"/>
              <a:t> törvény alapján</a:t>
            </a:r>
          </a:p>
          <a:p>
            <a:pPr marL="1076325" lvl="1" indent="-457200" algn="l">
              <a:spcBef>
                <a:spcPts val="1000"/>
              </a:spcBef>
              <a:buFont typeface="+mj-lt"/>
              <a:buAutoNum type="arabicPeriod"/>
            </a:pPr>
            <a:r>
              <a:rPr lang="hu-HU" sz="2400" dirty="0"/>
              <a:t>Ajánlat: 		EPIC, ÉS MVP használata a műszaki mellékletben</a:t>
            </a:r>
          </a:p>
          <a:p>
            <a:pPr marL="1076325" lvl="1" indent="-457200" algn="l">
              <a:spcBef>
                <a:spcPts val="1000"/>
              </a:spcBef>
              <a:buFont typeface="+mj-lt"/>
              <a:buAutoNum type="arabicPeriod"/>
            </a:pPr>
            <a:r>
              <a:rPr lang="hu-HU" sz="2400" dirty="0"/>
              <a:t>Teljesítés:		Több kisebb, de éles rendszer</a:t>
            </a:r>
          </a:p>
          <a:p>
            <a:pPr marL="1076325" lvl="1" indent="-457200" algn="l">
              <a:spcBef>
                <a:spcPts val="1000"/>
              </a:spcBef>
              <a:buFont typeface="+mj-lt"/>
              <a:buAutoNum type="arabicPeriod"/>
            </a:pPr>
            <a:r>
              <a:rPr lang="hu-HU" sz="2400" dirty="0"/>
              <a:t>Támogatás:		</a:t>
            </a:r>
            <a:r>
              <a:rPr lang="hu-HU" sz="2400" dirty="0" err="1"/>
              <a:t>Support</a:t>
            </a:r>
            <a:r>
              <a:rPr lang="hu-HU" sz="2400" dirty="0"/>
              <a:t> szerződés, szabadon lehívható mérnöknapokkal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F122BAD-B466-468B-ADB4-7879C4216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94" y="5735638"/>
            <a:ext cx="1814436" cy="7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4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B94C0E5-12A3-4F8C-BA05-20A0FD73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MVP-</a:t>
            </a:r>
            <a:r>
              <a:rPr lang="hu-HU" dirty="0" err="1"/>
              <a:t>kre</a:t>
            </a:r>
            <a:r>
              <a:rPr lang="hu-HU" dirty="0"/>
              <a:t> bontás a BVOP-n</a:t>
            </a:r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xmlns="" id="{179AFBDE-8152-46BB-AEF4-DEADD8B8D898}"/>
              </a:ext>
            </a:extLst>
          </p:cNvPr>
          <p:cNvGrpSpPr/>
          <p:nvPr/>
        </p:nvGrpSpPr>
        <p:grpSpPr>
          <a:xfrm>
            <a:off x="2422069" y="1388606"/>
            <a:ext cx="7049922" cy="5104269"/>
            <a:chOff x="2422069" y="1388606"/>
            <a:chExt cx="7049922" cy="51042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xmlns="" id="{CCD19FE7-C987-48B7-990A-801ADF91D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2069" y="1388606"/>
              <a:ext cx="3562847" cy="5077534"/>
            </a:xfrm>
            <a:prstGeom prst="rect">
              <a:avLst/>
            </a:prstGeom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xmlns="" id="{69E5FDB6-BFD6-4500-B011-49419191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4500" y="1528630"/>
              <a:ext cx="3097491" cy="4964245"/>
            </a:xfrm>
            <a:prstGeom prst="rect">
              <a:avLst/>
            </a:prstGeom>
          </p:spPr>
        </p:pic>
      </p:grpSp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E7B0DFED-F5CB-4377-AAA3-030276261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48" y="5949699"/>
            <a:ext cx="1391720" cy="5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7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0356163-94A3-4D7D-8640-4A5E2A65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26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dirty="0"/>
              <a:t>Ha már vízesésben zajlik a project …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xmlns="" id="{965DA416-3EC5-4408-8F04-C31C3D0F8035}"/>
              </a:ext>
            </a:extLst>
          </p:cNvPr>
          <p:cNvSpPr txBox="1">
            <a:spLocks/>
          </p:cNvSpPr>
          <p:nvPr/>
        </p:nvSpPr>
        <p:spPr>
          <a:xfrm>
            <a:off x="612634" y="2901950"/>
            <a:ext cx="107497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200" dirty="0"/>
              <a:t>			</a:t>
            </a:r>
            <a:endParaRPr lang="hu-HU" dirty="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28F136C2-0757-4355-9ADB-3D4992D72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077" y="3429000"/>
            <a:ext cx="10515600" cy="26804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sz="2400" dirty="0"/>
              <a:t/>
            </a:r>
            <a:br>
              <a:rPr lang="hu-HU" sz="2400" dirty="0"/>
            </a:br>
            <a:r>
              <a:rPr lang="hu-HU" sz="2400" b="1" dirty="0" err="1"/>
              <a:t>Scrum</a:t>
            </a:r>
            <a:r>
              <a:rPr lang="hu-HU" sz="2400" b="1" dirty="0"/>
              <a:t>, mint a Vevőoldali Project Támogatás eszköze</a:t>
            </a:r>
          </a:p>
          <a:p>
            <a:pPr marL="0" indent="0">
              <a:buNone/>
            </a:pPr>
            <a:r>
              <a:rPr lang="hu-HU" sz="2400" dirty="0"/>
              <a:t>Vízesés modell eredménytermékeinek</a:t>
            </a:r>
          </a:p>
          <a:p>
            <a:pPr marL="0" indent="0">
              <a:buNone/>
            </a:pPr>
            <a:r>
              <a:rPr lang="hu-HU" sz="2400" dirty="0"/>
              <a:t>(Köv. </a:t>
            </a:r>
            <a:r>
              <a:rPr lang="hu-HU" sz="2400" dirty="0" err="1"/>
              <a:t>Spec</a:t>
            </a:r>
            <a:r>
              <a:rPr lang="hu-HU" sz="2400" dirty="0"/>
              <a:t>., Rendszerterv, …, Támogatás megkezdése)</a:t>
            </a:r>
          </a:p>
          <a:p>
            <a:pPr marL="0" indent="0">
              <a:buNone/>
            </a:pPr>
            <a:r>
              <a:rPr lang="hu-HU" sz="2400" dirty="0"/>
              <a:t>ellenőrzése, változásmanagementje, átvétele teljeskörűség ellenőrzése, bevezetése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marL="0" indent="0">
              <a:buNone/>
            </a:pPr>
            <a:r>
              <a:rPr lang="hu-HU" dirty="0"/>
              <a:t> </a:t>
            </a:r>
          </a:p>
          <a:p>
            <a:pPr lvl="1"/>
            <a:endParaRPr lang="hu-HU" dirty="0"/>
          </a:p>
          <a:p>
            <a:endParaRPr lang="hu-HU" dirty="0"/>
          </a:p>
        </p:txBody>
      </p:sp>
      <p:pic>
        <p:nvPicPr>
          <p:cNvPr id="3078" name="Picture 6" descr="Képtalálat a következőre: „rigorous gif”">
            <a:extLst>
              <a:ext uri="{FF2B5EF4-FFF2-40B4-BE49-F238E27FC236}">
                <a16:creationId xmlns:a16="http://schemas.microsoft.com/office/drawing/2014/main" xmlns="" id="{996AD665-A4E6-4A05-9053-8F1902214D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9" y="1260475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2F7C36D3-6A8F-43DC-A535-5551591D3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84" y="5973187"/>
            <a:ext cx="1814436" cy="7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95A8FD6-4B2A-4418-BB8F-1BFBBE700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artalom helye 5">
            <a:extLst>
              <a:ext uri="{FF2B5EF4-FFF2-40B4-BE49-F238E27FC236}">
                <a16:creationId xmlns:a16="http://schemas.microsoft.com/office/drawing/2014/main" xmlns="" id="{87737E1B-356A-40A0-AC03-D2C928EDCEEC}"/>
              </a:ext>
            </a:extLst>
          </p:cNvPr>
          <p:cNvSpPr txBox="1">
            <a:spLocks/>
          </p:cNvSpPr>
          <p:nvPr/>
        </p:nvSpPr>
        <p:spPr>
          <a:xfrm>
            <a:off x="953602" y="1382772"/>
            <a:ext cx="10515600" cy="40924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algn="r"/>
            <a:r>
              <a:rPr lang="hu-HU" sz="2400" dirty="0">
                <a:solidFill>
                  <a:schemeClr val="bg1"/>
                </a:solidFill>
              </a:rPr>
              <a:t>Story </a:t>
            </a:r>
            <a:r>
              <a:rPr lang="hu-HU" sz="2400" dirty="0" err="1">
                <a:solidFill>
                  <a:schemeClr val="bg1"/>
                </a:solidFill>
              </a:rPr>
              <a:t>Mapping</a:t>
            </a:r>
            <a:endParaRPr lang="hu-HU" sz="2400" dirty="0">
              <a:solidFill>
                <a:schemeClr val="bg1"/>
              </a:solidFill>
            </a:endParaRPr>
          </a:p>
          <a:p>
            <a:pPr lvl="1" algn="r"/>
            <a:r>
              <a:rPr lang="hu-HU" dirty="0" err="1">
                <a:solidFill>
                  <a:schemeClr val="bg1"/>
                </a:solidFill>
              </a:rPr>
              <a:t>Minimal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Viable</a:t>
            </a:r>
            <a:r>
              <a:rPr lang="hu-HU" dirty="0">
                <a:solidFill>
                  <a:schemeClr val="bg1"/>
                </a:solidFill>
              </a:rPr>
              <a:t> PRODUCT</a:t>
            </a:r>
          </a:p>
          <a:p>
            <a:pPr lvl="1" algn="r"/>
            <a:r>
              <a:rPr lang="hu-HU" dirty="0" err="1">
                <a:solidFill>
                  <a:schemeClr val="bg1"/>
                </a:solidFill>
              </a:rPr>
              <a:t>Demo</a:t>
            </a:r>
            <a:endParaRPr lang="hu-HU" dirty="0">
              <a:solidFill>
                <a:schemeClr val="bg1"/>
              </a:solidFill>
            </a:endParaRPr>
          </a:p>
          <a:p>
            <a:pPr lvl="1" algn="r"/>
            <a:endParaRPr lang="hu-HU" dirty="0">
              <a:solidFill>
                <a:schemeClr val="bg1"/>
              </a:solidFill>
            </a:endParaRPr>
          </a:p>
          <a:p>
            <a:pPr lvl="1" algn="r"/>
            <a:endParaRPr lang="hu-HU" dirty="0">
              <a:solidFill>
                <a:schemeClr val="bg1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hu-HU" dirty="0">
                <a:solidFill>
                  <a:schemeClr val="bg1"/>
                </a:solidFill>
              </a:rPr>
              <a:t> </a:t>
            </a:r>
          </a:p>
          <a:p>
            <a:pPr lvl="1" algn="r"/>
            <a:endParaRPr lang="hu-HU" dirty="0">
              <a:solidFill>
                <a:schemeClr val="bg1"/>
              </a:solidFill>
            </a:endParaRPr>
          </a:p>
          <a:p>
            <a:pPr algn="r"/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109127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Téti Imre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 teti@konasoft.hu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78A688D4-F61D-4FC0-962E-389C72274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5484223"/>
            <a:ext cx="2785548" cy="10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31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10366</TotalTime>
  <Words>52</Words>
  <Application>Microsoft Office PowerPoint</Application>
  <PresentationFormat>Szélesvásznú</PresentationFormat>
  <Paragraphs>33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Office-téma</vt:lpstr>
      <vt:lpstr>  Agilis finanszírozás a közbeszerzésben és Agilitás, mint vevőoldali PM eszköz</vt:lpstr>
      <vt:lpstr>CHICKEN AND PIGS az Államigazgatásban</vt:lpstr>
      <vt:lpstr>AGILIS KÖZBESZERZÉS? </vt:lpstr>
      <vt:lpstr>MVP-kre bontás a BVOP-n</vt:lpstr>
      <vt:lpstr>Ha már vízesésben zajlik a project …</vt:lpstr>
      <vt:lpstr>PowerPoint bemutató</vt:lpstr>
      <vt:lpstr>Téti Imre   teti@konasoft.hu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HOGYAN SZERZŐDJÜNK AZ ÁLLAMMAL AGILIS PROJECTRE?</dc:title>
  <dc:creator>Téti Imre</dc:creator>
  <cp:lastModifiedBy>Jancsó Ágnes Mária</cp:lastModifiedBy>
  <cp:revision>36</cp:revision>
  <dcterms:created xsi:type="dcterms:W3CDTF">2017-11-14T08:24:32Z</dcterms:created>
  <dcterms:modified xsi:type="dcterms:W3CDTF">2017-11-27T09:14:04Z</dcterms:modified>
</cp:coreProperties>
</file>